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2" r:id="rId44"/>
    <p:sldId id="300" r:id="rId45"/>
    <p:sldId id="299" r:id="rId46"/>
    <p:sldId id="301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63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9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92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3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3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D68B-D419-4498-835E-5B42758FFD6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6BEC36-EEAA-4925-9B6D-F70710E5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Tree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 Rick, Sarah, Tyler, and 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iltonpond.org/images/CypressBaldLea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15" y="2098451"/>
            <a:ext cx="5510692" cy="36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arolinanature.com/trees/tadi4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4" y="2098451"/>
            <a:ext cx="4884191" cy="36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3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Bald Cypress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Taxodium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istichum</a:t>
            </a:r>
            <a:endParaRPr lang="en-US" dirty="0"/>
          </a:p>
        </p:txBody>
      </p:sp>
      <p:pic>
        <p:nvPicPr>
          <p:cNvPr id="7170" name="Picture 2" descr="http://covington.ffanow.org/I/covington/IMAG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7" t="18818" r="4574"/>
          <a:stretch/>
        </p:blipFill>
        <p:spPr bwMode="auto">
          <a:xfrm>
            <a:off x="7765960" y="3160461"/>
            <a:ext cx="316820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4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0.gstatic.com/images?q=tbn:ANd9GcRAQiGrqQKoxyvjd3TKpr3aCj_wC6d1fU7-lGSAOwUd5p3msavK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13" y="2061141"/>
            <a:ext cx="5809798" cy="31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5.i.pbase.com/o6/59/68959/1/77525245.XqSDehKm.fagusgrandifo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40" y="1403773"/>
            <a:ext cx="3387814" cy="44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7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Beech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Fagus Americana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newfs.s3.amazonaws.com/taxon-images-1000s1000/Betulaceae/betula-lenta-le-ahaines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0" y="940068"/>
            <a:ext cx="5602060" cy="383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wildmanstevebrill.com/JPEG%27S/Plant%20Web%20Images/BlackBirchB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4" y="2857393"/>
            <a:ext cx="4171726" cy="36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7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 Birch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Betula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enta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encrypted-tbn0.gstatic.com/images?q=tbn:ANd9GcT-HTIERMFOuYbWb0mLYyNQUGAsaW1TWBVwYHL5oXsq6Zkx0-wH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88" y="1735307"/>
            <a:ext cx="5054152" cy="33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farm5.staticflickr.com/4073/4903367594_c86c2cb9cc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8" y="1735307"/>
            <a:ext cx="4485204" cy="33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0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Birch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Betula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apyrifera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3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extension.iastate.edu/forestry/iowa_trees/tree_id_photos/CHERRY_BLACK_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9" y="1607093"/>
            <a:ext cx="5639918" cy="42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arolinanature.com/trees/prse60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2150771"/>
            <a:ext cx="4189197" cy="31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3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 Cherry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Prunus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erotina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 txBox="1">
            <a:spLocks/>
          </p:cNvSpPr>
          <p:nvPr/>
        </p:nvSpPr>
        <p:spPr>
          <a:xfrm>
            <a:off x="2589213" y="647843"/>
            <a:ext cx="8915400" cy="3854970"/>
          </a:xfrm>
          <a:prstGeom prst="rect">
            <a:avLst/>
          </a:prstGeom>
        </p:spPr>
      </p:sp>
      <p:pic>
        <p:nvPicPr>
          <p:cNvPr id="1026" name="Picture 2" descr="http://science.halleyhosting.com/nature/cascade/mtadams/shrub/birch/alnus/rubra/alnusrubralf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t="-888" r="-798" b="479"/>
          <a:stretch/>
        </p:blipFill>
        <p:spPr bwMode="auto">
          <a:xfrm>
            <a:off x="7148147" y="873866"/>
            <a:ext cx="3995858" cy="539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green2.kingcounty.gov/gonative/PhotoFileDir/AlnusrubrabarkKRMM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37" y="1552655"/>
            <a:ext cx="4042020" cy="40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extension.iastate.edu/forestry/iowa_trees/tree_id_photos/COTTONWOOD2_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40" y="1208453"/>
            <a:ext cx="6094819" cy="45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4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Eastern Cottonwood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Populus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eltoides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4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3.gstatic.com/images?q=tbn:ANd9GcRw0AP7b-IkMk-4bgG45ygw2u5mlygTN7jACkHevtA2kiULZU-h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60" y="1363862"/>
            <a:ext cx="5529463" cy="41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completenaturaldiet.com/images/prodImages/130403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67" y="1765578"/>
            <a:ext cx="4446820" cy="33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76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Ulmus</a:t>
            </a:r>
            <a:r>
              <a:rPr lang="en-US" dirty="0" smtClean="0"/>
              <a:t> sp.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5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2/Abies_balsamea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47" y="1645576"/>
            <a:ext cx="6065950" cy="41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talsignsme.org/sites/default/files/soul_survivors/img_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5897"/>
            <a:ext cx="4134118" cy="31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Balsam Fir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Abies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alasamea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ristmasfarms.com/productimages/trees/douglas_fir_tree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5" y="1417185"/>
            <a:ext cx="6446905" cy="4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evenkharper.com/images/DougFirBark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8" y="2151758"/>
            <a:ext cx="3988131" cy="28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0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Douglas Fir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Pseudotsuga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enziesii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iendsofeloisebutler.org/generaljpegs/Seasons/trees/easthemlockleaf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1" y="1616297"/>
            <a:ext cx="4068695" cy="40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eastern hemlock b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illinoiswildflowers.info/trees/photos/east_hemloc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52" y="504847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tc.usf.edu/clippix/pix/trunk-of-an-eastern-hemlock-tree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69" y="3780306"/>
            <a:ext cx="3983483" cy="26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8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Eastern Hemlock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Tsuga</a:t>
            </a:r>
            <a:r>
              <a:rPr lang="en-US" dirty="0" smtClean="0"/>
              <a:t> Canadensis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7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 Alder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Alnus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/>
              <a:t>ubra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egonstate.edu/trees/conifer_genera/spp/image_big/tsu-hetNeed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74" y="1703655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alesnikoff.com/wp-content/uploads/2013/12/album-hemlock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75" y="1703655"/>
            <a:ext cx="4765109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37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Hemlock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Tsuga</a:t>
            </a:r>
            <a:r>
              <a:rPr lang="en-US" dirty="0" smtClean="0"/>
              <a:t> </a:t>
            </a:r>
            <a:r>
              <a:rPr lang="en-US" dirty="0" err="1" smtClean="0"/>
              <a:t>Heterophylla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7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aturehills.s3.amazonaws.com/catalog/product/cache/1/image/200x200/040ec09b1e35df139433887a97daa66f/b/i/bitternut_hickory_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0617" y="1546580"/>
            <a:ext cx="3527783" cy="35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o.brandeis.edu/fieldbio/Survival/Images/Hickory/Pignut%20Hickory/pignut%20bark,resize%20-%20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21" y="1546580"/>
            <a:ext cx="2652020" cy="35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2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Hickory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arya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4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QEBMUExIUFBAWFRQUFxAXFBcUERcVFxQYFhQWFBQYHCggGBolGxUXITMhJSorLi4uGh8zODMsNygtLisBCgoKDg0OGxAQGjYkICU0LC40LCwsLCwsLy80LSwsLCwsLywsLDQsLywsLCwsLCwsLCwsLCwsLCwsLCwsLCwsLP/AABEIAOEA4QMBIgACEQEDEQH/xAAbAAEAAQUBAAAAAAAAAAAAAAAABgECAwUHBP/EAD8QAAIBAgMFBAcGAQ0AAAAAAAABAgMRBCExBQYSQWFRcYGREyIyUqGxwQcUM3LR8EIXIyQlQ1NikqKjsuHx/8QAGQEBAAMBAQAAAAAAAAAAAAAAAAECAwUE/8QAJhEBAQACAQQCAQQDAAAAAAAAAAECEQMEEiExQVFxM2GxwSIykf/aAAwDAQACEQMRAD8A7iAAAAAAACgAAAAAAABqNp4908ThoX9Wbmmu29lH4m3IJvliuHFws/YjB65J8XF4cvgebquS4ce59z+UW6TsFtOV0n2pPzLj0pAAAAAAAAVAAAAAAAAAAAAAAAAAAFAAAAAAHm2hjYUIcc3aN4q9r24na76GeE00mmmnmms0yNzegqTUU29Em2+i1OQbY2g69adR85O3SN/VXlYkX2gbXaqxpQm1wxfHZ5evlwvw+ZCm9fA5fWcvfe36Z534dg3ZxXpcJRlz4eF98W4v5G0ID9n22lG2Had5SlKL5LLNeLRPj38GffhF8buAANkgAAAACoAAAAAAAAAAAAAAAAAAw4fERqK8WpJNxbT0cXZp9U0ZSFbL2n92x9ajL8OpVfdGTzT8bpPwJqjLh5ZyS/t4AAGojm/9/uUmuU4X7r2Ob4LbWIoP+aqzivdveH+V5HT99MO6mCrWecY8feou7Xlc482c3qtzk3Ppln7ejE4qVScpyd5SbbfV6mNSyfgWci5vLxPHVXo2fjZUqkKkPag+JJ6dx2eltGm6UarnGMJRUrtpJJrnc4cZFVfO5vw89496m045adt2btGniIuVN3ipON+23NdD1kY+zyL+53fOcmvgs/Ik50+LK5YS1rPQADRICjdiPYnbXpqsaNBvOUb1Vo0s5KPPRZvrkUz5McJ5TJtIkVKIqXQAAAAAAAAAAAAAAAA5jvvTdPGSa/ijGa8rP4xNvurvapWpV5Z5KNV8+k329Tz/AGlYa0qVXOzi4PvTcl835EClO+nkca5Z8XPlZ9s7dV3fD14zipRkpRaupLNNdDIcq3V3peDapzTlQebs/Wg+biua6E82TvLQxNSVOnL1lmr5cStduPd2HR4uoxzk+1plK2WPpcdKpH3oTj5xaOGVIeZ3lnC8fHhq1PzSXgpOx5+tnqq5vKzJLJeZY0Xcf71PCpFqZdFZ5+YjmVb+pJp2rd7CqjhaME7rgi76XclxN/E2J49jJrD0U8n6Knk9fYWp6K9aMIuUmlGKbbeiSO3jqYxuyGr21t2jhV68rzelNe0/0XVkK2nvzWc5eitGFmo3V5fm7+hFK2JlNuUpOUnm5Ntvq32nk5OrmtYKXP6SLbG81bE5X4YcoLTpxPmyS/Z9gJqh6Wr+JJySy0gnrrndrysQLZVH0tSMb2UmlxPJJPVts7NQoqEYxjlGKSS6Iy6SXPO5ZeU4WsqAB0lgAAAAAAAAAAAAAAAEJ+0p1fRQSSdFvN2zU1pnyuro51w8zte2tnRxNCdKX8SyfZJZxfmcVxUHGTi1ZpuLXVOz+Jyurwsz38VlnPki30sZKFSVOanFuE07qS1XceaMivG+Z5dWKJ7sff5xSjXg5aL0sbcXfKOj8CEbRq8VWbWac5NdzbaMF8y/iXPW2Xf1NMuTLKSZXelrdrKcG3ZcynDm+di66vmuWiyV/wBClN5FCKZ8jLTaUs81+7mOWeY4gOy4fb9BYalWnNU4Sgmot53Ss0ktbPsIHvVvY8U+CF40E8lo5Ptl+hGalRtK7vbJdFfkYWz059Rlnj2puTLORX9stpuy68itKNzC+FUn3HwPpsTC+cYXqNd2S+LR1U5PuhtSrRq8FGEJSqtRvJO6s+j01Z1dHQ6LXbdNMPS4AHsXAAAAAAAAAAAAAAAAaXejD150W8PVlCcbtpZOS5pPk+ZyKvO7bk25O7cm2231vqd1aIDvzutFRniKWXOcOXWSPB1fDb/nFMp8uf2TDj/0FDMySg7ZnPt0yjEtAXNX718SxkivF2GSirvsyZiTL6Ovj9cxVsaSLLWLp62LWSUZWnG+X7tzEuRVppaZsT0gla+TyL0uzX98jFY3+5+xvveISf4cLTn1V8o+P6l8cbldRE81K/s+2DwR+8VF60rqmnyjzl48uneTcthBJJJWSyS6Fx1uPjmGOo3k1FQAaJAAAAAAAAAAAAAAAAULK1NSi4yV4tNNcmnqi80+3N4qOETUrupa6ppO77M7WSK55Y4zeQ5tvbsN4OtZZ0pXcJc8tYvqv0NC5N8zf7ybz1MYlGUYxpp8Sis3e1r8Tz8rEfZx8+3uvb6efLW/CsTI7Ndez6mKwvbtKWJlWt2KxZdVzV1/4YtB7iPVZsRk+rsyyKsX1neMX0t5FkewiJvtdFc+SLHJvmX1HyWn1LLFoiqxJDu3vLPBqUYQpyjJpy4k+J2yXrJ6eBoEj0YPCyqSUYRcpPRJXfkWmdxu4Y7joezd86teUacMOnUk/ffClzby5E0RHt0dg/daV5xXp5e09WlfKKfzJCdTgmfbvO+W838qgA2SAAAAAAAAAAAAAAAAoa/bGx6WKhw1I9tprKUe5/Q2AIyxmU1RyTb+7NXC5u0qd8qi+HEuTI5KNu877KKas1ddnIim3dyadeXFTapO2cVH1W+3LQ5/J0dnnD/jO4fTlWQVyR7U3MxVG7VPjgv4oPiy6x1+BHpUnF2aaZ5bhcb5Z2Wezi6eBZUjo1p+8jKn2ovgo9bFU+2Jr1F3/QrTVlfm8l9WZvQuzSzzVux6+RVwi2lyStd6dcivpbWmF+zZeL5Fsbd/yM/BxPhSu+VvoiQbE3Lr12nJeip+9L2n3R187F8McsvEiurWk2dgZ16ihCLlN8vDW/YdP3T3YWDTnKXFVkrO3spa2Xb3nt2Ju7QwmcI3no6ks5dbcku4250eDpu3zl7aY46AAetdUAAAAAAAAAAAAAAAAAAUAAAAADxY7ZVCurVKUJdWlxeEtUe0EWS+xFcVuFhJ+z6SD6Suv9SZ4/5OqN/xqlvyxJsDK9Px34R2xzfau7FPD4nB04ynKFWbU07K6VnlbpclkN0sEv7CL73J/U8u8C4to7PXY6svKBJiZxYT4bcknZh+P7ry4TZtGj+HShD8sUn5nqANJJPTIABIAACoAAAAAAAAAAAAAAAAAAoAAAAAAAAAAI1tHPa2FXu0K8vkvqSUjU/W21H/AAYOT8ZVYr6ElIjbl9Yz9v7oACWIAAAAAqAAAAAAAAAAAAAAAAAAKAAAAAAAAABgRrZK49qY2fuU8PSXjHjfxZJSObqxvWx1T3sS0u6EIx/UkZEa83+2v2n8QABLIAAAAAVAAAAAAAAAAAAAAAAAAFAAAAAAAAAC2o8n3MDRbl54ecvfxGIl/uyj9Dfmh3Hj/QKT7XUl51Zs3xE9NOb9TL80ABLMAAAAAVAAAAAAAAAAAAAAAAAAFAAAAAAAADHiX6kvyy+TMhjxCvGS6P5Aajclf1fh/wAl/OTZuzR7kSvgKHSMo+MZyT+RvCJ6acv6mX5oACWYAAAAAqAAAAAAAAAAAAAAAAAAKAAAAAAAAFGioAje4s7YepT/ALuvWj4Obkv+RJCK7qyjTxGJpp5ynKduvE7/AAa8iVFOPKZY7jTlsudsAAXZgAAAACoAAAAAAAAAAAAAAAAAAoAAAAAAAAAANfg/xZ+PzZsADPj9JoADRAAAAAAqAAAAAAAAAAP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BMUExIUFBAWFRQUFxAXFBcUERcVFxQYFhQWFBQYHCggGBolGxUXITMhJSorLi4uGh8zODMsNygtLisBCgoKDg0OGxAQGjYkICU0LC40LCwsLCwsLy80LSwsLCwsLywsLDQsLywsLCwsLCwsLCwsLCwsLCwsLCwsLCwsLP/AABEIAOEA4QMBIgACEQEDEQH/xAAbAAEAAQUBAAAAAAAAAAAAAAAABgECAwUHBP/EAD8QAAIBAgMFBAcGAQ0AAAAAAAABAgMRBCExBQYSQWFRcYGREyIyUqGxwQcUM3LR8EIXIyQlQ1NikqKjsuHx/8QAGQEBAAMBAQAAAAAAAAAAAAAAAAECAwUE/8QAJhEBAQACAQQCAQQDAAAAAAAAAAECEQMEEiExQVFxM2GxwSIykf/aAAwDAQACEQMRAD8A7iAAAAAAACgAAAAAAABqNp4908ThoX9Wbmmu29lH4m3IJvliuHFws/YjB65J8XF4cvgebquS4ce59z+UW6TsFtOV0n2pPzLj0pAAAAAAAAVAAAAAAAAAAAAAAAAAAFAAAAAAHm2hjYUIcc3aN4q9r24na76GeE00mmmnmms0yNzegqTUU29Em2+i1OQbY2g69adR85O3SN/VXlYkX2gbXaqxpQm1wxfHZ5evlwvw+ZCm9fA5fWcvfe36Z534dg3ZxXpcJRlz4eF98W4v5G0ID9n22lG2Had5SlKL5LLNeLRPj38GffhF8buAANkgAAAACoAAAAAAAAAAAAAAAAAAw4fERqK8WpJNxbT0cXZp9U0ZSFbL2n92x9ajL8OpVfdGTzT8bpPwJqjLh5ZyS/t4AAGojm/9/uUmuU4X7r2Ob4LbWIoP+aqzivdveH+V5HT99MO6mCrWecY8feou7Xlc482c3qtzk3Ppln7ejE4qVScpyd5SbbfV6mNSyfgWci5vLxPHVXo2fjZUqkKkPag+JJ6dx2eltGm6UarnGMJRUrtpJJrnc4cZFVfO5vw89496m045adt2btGniIuVN3ipON+23NdD1kY+zyL+53fOcmvgs/Ik50+LK5YS1rPQADRICjdiPYnbXpqsaNBvOUb1Vo0s5KPPRZvrkUz5McJ5TJtIkVKIqXQAAAAAAAAAAAAAAAA5jvvTdPGSa/ijGa8rP4xNvurvapWpV5Z5KNV8+k329Tz/AGlYa0qVXOzi4PvTcl835EClO+nkca5Z8XPlZ9s7dV3fD14zipRkpRaupLNNdDIcq3V3peDapzTlQebs/Wg+biua6E82TvLQxNSVOnL1lmr5cStduPd2HR4uoxzk+1plK2WPpcdKpH3oTj5xaOGVIeZ3lnC8fHhq1PzSXgpOx5+tnqq5vKzJLJeZY0Xcf71PCpFqZdFZ5+YjmVb+pJp2rd7CqjhaME7rgi76XclxN/E2J49jJrD0U8n6Knk9fYWp6K9aMIuUmlGKbbeiSO3jqYxuyGr21t2jhV68rzelNe0/0XVkK2nvzWc5eitGFmo3V5fm7+hFK2JlNuUpOUnm5Ntvq32nk5OrmtYKXP6SLbG81bE5X4YcoLTpxPmyS/Z9gJqh6Wr+JJySy0gnrrndrysQLZVH0tSMb2UmlxPJJPVts7NQoqEYxjlGKSS6Iy6SXPO5ZeU4WsqAB0lgAAAAAAAAAAAAAAAEJ+0p1fRQSSdFvN2zU1pnyuro51w8zte2tnRxNCdKX8SyfZJZxfmcVxUHGTi1ZpuLXVOz+Jyurwsz38VlnPki30sZKFSVOanFuE07qS1XceaMivG+Z5dWKJ7sff5xSjXg5aL0sbcXfKOj8CEbRq8VWbWac5NdzbaMF8y/iXPW2Xf1NMuTLKSZXelrdrKcG3ZcynDm+di66vmuWiyV/wBClN5FCKZ8jLTaUs81+7mOWeY4gOy4fb9BYalWnNU4Sgmot53Ss0ktbPsIHvVvY8U+CF40E8lo5Ptl+hGalRtK7vbJdFfkYWz059Rlnj2puTLORX9stpuy68itKNzC+FUn3HwPpsTC+cYXqNd2S+LR1U5PuhtSrRq8FGEJSqtRvJO6s+j01Z1dHQ6LXbdNMPS4AHsXAAAAAAAAAAAAAAAAaXejD150W8PVlCcbtpZOS5pPk+ZyKvO7bk25O7cm2231vqd1aIDvzutFRniKWXOcOXWSPB1fDb/nFMp8uf2TDj/0FDMySg7ZnPt0yjEtAXNX718SxkivF2GSirvsyZiTL6Ovj9cxVsaSLLWLp62LWSUZWnG+X7tzEuRVppaZsT0gla+TyL0uzX98jFY3+5+xvveISf4cLTn1V8o+P6l8cbldRE81K/s+2DwR+8VF60rqmnyjzl48uneTcthBJJJWSyS6Fx1uPjmGOo3k1FQAaJAAAAAAAAAAAAAAAAULK1NSi4yV4tNNcmnqi80+3N4qOETUrupa6ppO77M7WSK55Y4zeQ5tvbsN4OtZZ0pXcJc8tYvqv0NC5N8zf7ybz1MYlGUYxpp8Sis3e1r8Tz8rEfZx8+3uvb6efLW/CsTI7Ndez6mKwvbtKWJlWt2KxZdVzV1/4YtB7iPVZsRk+rsyyKsX1neMX0t5FkewiJvtdFc+SLHJvmX1HyWn1LLFoiqxJDu3vLPBqUYQpyjJpy4k+J2yXrJ6eBoEj0YPCyqSUYRcpPRJXfkWmdxu4Y7joezd86teUacMOnUk/ffClzby5E0RHt0dg/daV5xXp5e09WlfKKfzJCdTgmfbvO+W838qgA2SAAAAAAAAAAAAAAAAoa/bGx6WKhw1I9tprKUe5/Q2AIyxmU1RyTb+7NXC5u0qd8qi+HEuTI5KNu877KKas1ddnIim3dyadeXFTapO2cVH1W+3LQ5/J0dnnD/jO4fTlWQVyR7U3MxVG7VPjgv4oPiy6x1+BHpUnF2aaZ5bhcb5Z2Wezi6eBZUjo1p+8jKn2ovgo9bFU+2Jr1F3/QrTVlfm8l9WZvQuzSzzVux6+RVwi2lyStd6dcivpbWmF+zZeL5Fsbd/yM/BxPhSu+VvoiQbE3Lr12nJeip+9L2n3R187F8McsvEiurWk2dgZ16ihCLlN8vDW/YdP3T3YWDTnKXFVkrO3spa2Xb3nt2Ju7QwmcI3no6ks5dbcku4250eDpu3zl7aY46AAetdUAAAAAAAAAAAAAAAAAAUAAAAADxY7ZVCurVKUJdWlxeEtUe0EWS+xFcVuFhJ+z6SD6Suv9SZ4/5OqN/xqlvyxJsDK9Px34R2xzfau7FPD4nB04ynKFWbU07K6VnlbpclkN0sEv7CL73J/U8u8C4to7PXY6svKBJiZxYT4bcknZh+P7ry4TZtGj+HShD8sUn5nqANJJPTIABIAACoAAAAAAAAAAAAAAAAAAoAAAAAAAAAAI1tHPa2FXu0K8vkvqSUjU/W21H/AAYOT8ZVYr6ElIjbl9Yz9v7oACWIAAAAAqAAAAAAAAAAAAAAAAAAKAAAAAAAAABgRrZK49qY2fuU8PSXjHjfxZJSObqxvWx1T3sS0u6EIx/UkZEa83+2v2n8QABLIAAAAAVAAAAAAAAAAAAAAAAAAFAAAAAAAAAC2o8n3MDRbl54ecvfxGIl/uyj9Dfmh3Hj/QKT7XUl51Zs3xE9NOb9TL80ABLMAAAAAVAAAAAAAAAAAAAAAAAAFAAAAAAAADHiX6kvyy+TMhjxCvGS6P5Aajclf1fh/wAl/OTZuzR7kSvgKHSMo+MZyT+RvCJ6acv6mX5oACWYAAAAAqAAAAAAAAAAAAAAAAAAKAAAAAAAAFGioAje4s7YepT/ALuvWj4Obkv+RJCK7qyjTxGJpp5ynKduvE7/AAa8iVFOPKZY7jTlsudsAAXZgAAAACoAAAAAAAAAAAAAAAAAAoAAAAAAAAAANfg/xZ+PzZsADPj9JoADRAAAAAAqAAAAAAAAAAP/2Q=="/>
          <p:cNvSpPr>
            <a:spLocks noChangeAspect="1" noChangeArrowheads="1"/>
          </p:cNvSpPr>
          <p:nvPr/>
        </p:nvSpPr>
        <p:spPr bwMode="auto">
          <a:xfrm>
            <a:off x="307975" y="-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QEBMUExIUFBAWFRQUFxAXFBcUERcVFxQYFhQWFBQYHCggGBolGxUXITMhJSorLi4uGh8zODMsNygtLisBCgoKDg0OGxAQGjYkICU0LC40LCwsLCwsLy80LSwsLCwsLywsLDQsLywsLCwsLCwsLCwsLCwsLCwsLCwsLCwsLP/AABEIAOEA4QMBIgACEQEDEQH/xAAbAAEAAQUBAAAAAAAAAAAAAAAABgECAwUHBP/EAD8QAAIBAgMFBAcGAQ0AAAAAAAABAgMRBCExBQYSQWFRcYGREyIyUqGxwQcUM3LR8EIXIyQlQ1NikqKjsuHx/8QAGQEBAAMBAQAAAAAAAAAAAAAAAAECAwUE/8QAJhEBAQACAQQCAQQDAAAAAAAAAAECEQMEEiExQVFxM2GxwSIykf/aAAwDAQACEQMRAD8A7iAAAAAAACgAAAAAAABqNp4908ThoX9Wbmmu29lH4m3IJvliuHFws/YjB65J8XF4cvgebquS4ce59z+UW6TsFtOV0n2pPzLj0pAAAAAAAAVAAAAAAAAAAAAAAAAAAFAAAAAAHm2hjYUIcc3aN4q9r24na76GeE00mmmnmms0yNzegqTUU29Em2+i1OQbY2g69adR85O3SN/VXlYkX2gbXaqxpQm1wxfHZ5evlwvw+ZCm9fA5fWcvfe36Z534dg3ZxXpcJRlz4eF98W4v5G0ID9n22lG2Had5SlKL5LLNeLRPj38GffhF8buAANkgAAAACoAAAAAAAAAAAAAAAAAAw4fERqK8WpJNxbT0cXZp9U0ZSFbL2n92x9ajL8OpVfdGTzT8bpPwJqjLh5ZyS/t4AAGojm/9/uUmuU4X7r2Ob4LbWIoP+aqzivdveH+V5HT99MO6mCrWecY8feou7Xlc482c3qtzk3Ppln7ejE4qVScpyd5SbbfV6mNSyfgWci5vLxPHVXo2fjZUqkKkPag+JJ6dx2eltGm6UarnGMJRUrtpJJrnc4cZFVfO5vw89496m045adt2btGniIuVN3ipON+23NdD1kY+zyL+53fOcmvgs/Ik50+LK5YS1rPQADRICjdiPYnbXpqsaNBvOUb1Vo0s5KPPRZvrkUz5McJ5TJtIkVKIqXQAAAAAAAAAAAAAAAA5jvvTdPGSa/ijGa8rP4xNvurvapWpV5Z5KNV8+k329Tz/AGlYa0qVXOzi4PvTcl835EClO+nkca5Z8XPlZ9s7dV3fD14zipRkpRaupLNNdDIcq3V3peDapzTlQebs/Wg+biua6E82TvLQxNSVOnL1lmr5cStduPd2HR4uoxzk+1plK2WPpcdKpH3oTj5xaOGVIeZ3lnC8fHhq1PzSXgpOx5+tnqq5vKzJLJeZY0Xcf71PCpFqZdFZ5+YjmVb+pJp2rd7CqjhaME7rgi76XclxN/E2J49jJrD0U8n6Knk9fYWp6K9aMIuUmlGKbbeiSO3jqYxuyGr21t2jhV68rzelNe0/0XVkK2nvzWc5eitGFmo3V5fm7+hFK2JlNuUpOUnm5Ntvq32nk5OrmtYKXP6SLbG81bE5X4YcoLTpxPmyS/Z9gJqh6Wr+JJySy0gnrrndrysQLZVH0tSMb2UmlxPJJPVts7NQoqEYxjlGKSS6Iy6SXPO5ZeU4WsqAB0lgAAAAAAAAAAAAAAAEJ+0p1fRQSSdFvN2zU1pnyuro51w8zte2tnRxNCdKX8SyfZJZxfmcVxUHGTi1ZpuLXVOz+Jyurwsz38VlnPki30sZKFSVOanFuE07qS1XceaMivG+Z5dWKJ7sff5xSjXg5aL0sbcXfKOj8CEbRq8VWbWac5NdzbaMF8y/iXPW2Xf1NMuTLKSZXelrdrKcG3ZcynDm+di66vmuWiyV/wBClN5FCKZ8jLTaUs81+7mOWeY4gOy4fb9BYalWnNU4Sgmot53Ss0ktbPsIHvVvY8U+CF40E8lo5Ptl+hGalRtK7vbJdFfkYWz059Rlnj2puTLORX9stpuy68itKNzC+FUn3HwPpsTC+cYXqNd2S+LR1U5PuhtSrRq8FGEJSqtRvJO6s+j01Z1dHQ6LXbdNMPS4AHsXAAAAAAAAAAAAAAAAaXejD150W8PVlCcbtpZOS5pPk+ZyKvO7bk25O7cm2231vqd1aIDvzutFRniKWXOcOXWSPB1fDb/nFMp8uf2TDj/0FDMySg7ZnPt0yjEtAXNX718SxkivF2GSirvsyZiTL6Ovj9cxVsaSLLWLp62LWSUZWnG+X7tzEuRVppaZsT0gla+TyL0uzX98jFY3+5+xvveISf4cLTn1V8o+P6l8cbldRE81K/s+2DwR+8VF60rqmnyjzl48uneTcthBJJJWSyS6Fx1uPjmGOo3k1FQAaJAAAAAAAAAAAAAAAAULK1NSi4yV4tNNcmnqi80+3N4qOETUrupa6ppO77M7WSK55Y4zeQ5tvbsN4OtZZ0pXcJc8tYvqv0NC5N8zf7ybz1MYlGUYxpp8Sis3e1r8Tz8rEfZx8+3uvb6efLW/CsTI7Ndez6mKwvbtKWJlWt2KxZdVzV1/4YtB7iPVZsRk+rsyyKsX1neMX0t5FkewiJvtdFc+SLHJvmX1HyWn1LLFoiqxJDu3vLPBqUYQpyjJpy4k+J2yXrJ6eBoEj0YPCyqSUYRcpPRJXfkWmdxu4Y7joezd86teUacMOnUk/ffClzby5E0RHt0dg/daV5xXp5e09WlfKKfzJCdTgmfbvO+W838qgA2SAAAAAAAAAAAAAAAAoa/bGx6WKhw1I9tprKUe5/Q2AIyxmU1RyTb+7NXC5u0qd8qi+HEuTI5KNu877KKas1ddnIim3dyadeXFTapO2cVH1W+3LQ5/J0dnnD/jO4fTlWQVyR7U3MxVG7VPjgv4oPiy6x1+BHpUnF2aaZ5bhcb5Z2Wezi6eBZUjo1p+8jKn2ovgo9bFU+2Jr1F3/QrTVlfm8l9WZvQuzSzzVux6+RVwi2lyStd6dcivpbWmF+zZeL5Fsbd/yM/BxPhSu+VvoiQbE3Lr12nJeip+9L2n3R187F8McsvEiurWk2dgZ16ihCLlN8vDW/YdP3T3YWDTnKXFVkrO3spa2Xb3nt2Ju7QwmcI3no6ks5dbcku4250eDpu3zl7aY46AAetdUAAAAAAAAAAAAAAAAAAUAAAAADxY7ZVCurVKUJdWlxeEtUe0EWS+xFcVuFhJ+z6SD6Suv9SZ4/5OqN/xqlvyxJsDK9Px34R2xzfau7FPD4nB04ynKFWbU07K6VnlbpclkN0sEv7CL73J/U8u8C4to7PXY6svKBJiZxYT4bcknZh+P7ry4TZtGj+HShD8sUn5nqANJJPTIABIAACoAAAAAAAAAAAAAAAAAAoAAAAAAAAAAI1tHPa2FXu0K8vkvqSUjU/W21H/AAYOT8ZVYr6ElIjbl9Yz9v7oACWIAAAAAqAAAAAAAAAAAAAAAAAAKAAAAAAAAABgRrZK49qY2fuU8PSXjHjfxZJSObqxvWx1T3sS0u6EIx/UkZEa83+2v2n8QABLIAAAAAVAAAAAAAAAAAAAAAAAAFAAAAAAAAAC2o8n3MDRbl54ecvfxGIl/uyj9Dfmh3Hj/QKT7XUl51Zs3xE9NOb9TL80ABLMAAAAAVAAAAAAAAAAAAAAAAAAFAAAAAAAADHiX6kvyy+TMhjxCvGS6P5Aajclf1fh/wAl/OTZuzR7kSvgKHSMo+MZyT+RvCJ6acv6mX5oACWYAAAAAqAAAAAAAAAAAAAAAAAAKAAAAAAAAFGioAje4s7YepT/ALuvWj4Obkv+RJCK7qyjTxGJpp5ynKduvE7/AAa8iVFOPKZY7jTlsudsAAXZgAAAACoAAAAAAAAAAAAAAAAAAoAAAAAAAAAANfg/xZ+PzZsADPj9JoADRAAAAAAqAAAAAAAAAAP/2Q=="/>
          <p:cNvSpPr>
            <a:spLocks noChangeAspect="1" noChangeArrowheads="1"/>
          </p:cNvSpPr>
          <p:nvPr/>
        </p:nvSpPr>
        <p:spPr bwMode="auto">
          <a:xfrm>
            <a:off x="460375" y="-1066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IQEBMUExIUFBAWFRQUFxAXFBcUERcVFxQYFhQWFBQYHCggGBolGxUXITMhJSorLi4uGh8zODMsNygtLisBCgoKDg0OGxAQGjYkICU0LC40LCwsLCwsLy80LSwsLCwsLywsLDQsLywsLCwsLCwsLCwsLCwsLCwsLCwsLCwsLP/AABEIAOEA4QMBIgACEQEDEQH/xAAbAAEAAQUBAAAAAAAAAAAAAAAABgECAwUHBP/EAD8QAAIBAgMFBAcGAQ0AAAAAAAABAgMRBCExBQYSQWFRcYGREyIyUqGxwQcUM3LR8EIXIyQlQ1NikqKjsuHx/8QAGQEBAAMBAQAAAAAAAAAAAAAAAAECAwUE/8QAJhEBAQACAQQCAQQDAAAAAAAAAAECEQMEEiExQVFxM2GxwSIykf/aAAwDAQACEQMRAD8A7iAAAAAAACgAAAAAAABqNp4908ThoX9Wbmmu29lH4m3IJvliuHFws/YjB65J8XF4cvgebquS4ce59z+UW6TsFtOV0n2pPzLj0pAAAAAAAAVAAAAAAAAAAAAAAAAAAFAAAAAAHm2hjYUIcc3aN4q9r24na76GeE00mmmnmms0yNzegqTUU29Em2+i1OQbY2g69adR85O3SN/VXlYkX2gbXaqxpQm1wxfHZ5evlwvw+ZCm9fA5fWcvfe36Z534dg3ZxXpcJRlz4eF98W4v5G0ID9n22lG2Had5SlKL5LLNeLRPj38GffhF8buAANkgAAAACoAAAAAAAAAAAAAAAAAAw4fERqK8WpJNxbT0cXZp9U0ZSFbL2n92x9ajL8OpVfdGTzT8bpPwJqjLh5ZyS/t4AAGojm/9/uUmuU4X7r2Ob4LbWIoP+aqzivdveH+V5HT99MO6mCrWecY8feou7Xlc482c3qtzk3Ppln7ejE4qVScpyd5SbbfV6mNSyfgWci5vLxPHVXo2fjZUqkKkPag+JJ6dx2eltGm6UarnGMJRUrtpJJrnc4cZFVfO5vw89496m045adt2btGniIuVN3ipON+23NdD1kY+zyL+53fOcmvgs/Ik50+LK5YS1rPQADRICjdiPYnbXpqsaNBvOUb1Vo0s5KPPRZvrkUz5McJ5TJtIkVKIqXQAAAAAAAAAAAAAAAA5jvvTdPGSa/ijGa8rP4xNvurvapWpV5Z5KNV8+k329Tz/AGlYa0qVXOzi4PvTcl835EClO+nkca5Z8XPlZ9s7dV3fD14zipRkpRaupLNNdDIcq3V3peDapzTlQebs/Wg+biua6E82TvLQxNSVOnL1lmr5cStduPd2HR4uoxzk+1plK2WPpcdKpH3oTj5xaOGVIeZ3lnC8fHhq1PzSXgpOx5+tnqq5vKzJLJeZY0Xcf71PCpFqZdFZ5+YjmVb+pJp2rd7CqjhaME7rgi76XclxN/E2J49jJrD0U8n6Knk9fYWp6K9aMIuUmlGKbbeiSO3jqYxuyGr21t2jhV68rzelNe0/0XVkK2nvzWc5eitGFmo3V5fm7+hFK2JlNuUpOUnm5Ntvq32nk5OrmtYKXP6SLbG81bE5X4YcoLTpxPmyS/Z9gJqh6Wr+JJySy0gnrrndrysQLZVH0tSMb2UmlxPJJPVts7NQoqEYxjlGKSS6Iy6SXPO5ZeU4WsqAB0lgAAAAAAAAAAAAAAAEJ+0p1fRQSSdFvN2zU1pnyuro51w8zte2tnRxNCdKX8SyfZJZxfmcVxUHGTi1ZpuLXVOz+Jyurwsz38VlnPki30sZKFSVOanFuE07qS1XceaMivG+Z5dWKJ7sff5xSjXg5aL0sbcXfKOj8CEbRq8VWbWac5NdzbaMF8y/iXPW2Xf1NMuTLKSZXelrdrKcG3ZcynDm+di66vmuWiyV/wBClN5FCKZ8jLTaUs81+7mOWeY4gOy4fb9BYalWnNU4Sgmot53Ss0ktbPsIHvVvY8U+CF40E8lo5Ptl+hGalRtK7vbJdFfkYWz059Rlnj2puTLORX9stpuy68itKNzC+FUn3HwPpsTC+cYXqNd2S+LR1U5PuhtSrRq8FGEJSqtRvJO6s+j01Z1dHQ6LXbdNMPS4AHsXAAAAAAAAAAAAAAAAaXejD150W8PVlCcbtpZOS5pPk+ZyKvO7bk25O7cm2231vqd1aIDvzutFRniKWXOcOXWSPB1fDb/nFMp8uf2TDj/0FDMySg7ZnPt0yjEtAXNX718SxkivF2GSirvsyZiTL6Ovj9cxVsaSLLWLp62LWSUZWnG+X7tzEuRVppaZsT0gla+TyL0uzX98jFY3+5+xvveISf4cLTn1V8o+P6l8cbldRE81K/s+2DwR+8VF60rqmnyjzl48uneTcthBJJJWSyS6Fx1uPjmGOo3k1FQAaJAAAAAAAAAAAAAAAAULK1NSi4yV4tNNcmnqi80+3N4qOETUrupa6ppO77M7WSK55Y4zeQ5tvbsN4OtZZ0pXcJc8tYvqv0NC5N8zf7ybz1MYlGUYxpp8Sis3e1r8Tz8rEfZx8+3uvb6efLW/CsTI7Ndez6mKwvbtKWJlWt2KxZdVzV1/4YtB7iPVZsRk+rsyyKsX1neMX0t5FkewiJvtdFc+SLHJvmX1HyWn1LLFoiqxJDu3vLPBqUYQpyjJpy4k+J2yXrJ6eBoEj0YPCyqSUYRcpPRJXfkWmdxu4Y7joezd86teUacMOnUk/ffClzby5E0RHt0dg/daV5xXp5e09WlfKKfzJCdTgmfbvO+W838qgA2SAAAAAAAAAAAAAAAAoa/bGx6WKhw1I9tprKUe5/Q2AIyxmU1RyTb+7NXC5u0qd8qi+HEuTI5KNu877KKas1ddnIim3dyadeXFTapO2cVH1W+3LQ5/J0dnnD/jO4fTlWQVyR7U3MxVG7VPjgv4oPiy6x1+BHpUnF2aaZ5bhcb5Z2Wezi6eBZUjo1p+8jKn2ovgo9bFU+2Jr1F3/QrTVlfm8l9WZvQuzSzzVux6+RVwi2lyStd6dcivpbWmF+zZeL5Fsbd/yM/BxPhSu+VvoiQbE3Lr12nJeip+9L2n3R187F8McsvEiurWk2dgZ16ihCLlN8vDW/YdP3T3YWDTnKXFVkrO3spa2Xb3nt2Ju7QwmcI3no6ks5dbcku4250eDpu3zl7aY46AAetdUAAAAAAAAAAAAAAAAAAUAAAAADxY7ZVCurVKUJdWlxeEtUe0EWS+xFcVuFhJ+z6SD6Suv9SZ4/5OqN/xqlvyxJsDK9Px34R2xzfau7FPD4nB04ynKFWbU07K6VnlbpclkN0sEv7CL73J/U8u8C4to7PXY6svKBJiZxYT4bcknZh+P7ry4TZtGj+HShD8sUn5nqANJJPTIABIAACoAAAAAAAAAAAAAAAAAAoAAAAAAAAAAI1tHPa2FXu0K8vkvqSUjU/W21H/AAYOT8ZVYr6ElIjbl9Yz9v7oACWIAAAAAqAAAAAAAAAAAAAAAAAAKAAAAAAAAABgRrZK49qY2fuU8PSXjHjfxZJSObqxvWx1T3sS0u6EIx/UkZEa83+2v2n8QABLIAAAAAVAAAAAAAAAAAAAAAAAAFAAAAAAAAAC2o8n3MDRbl54ecvfxGIl/uyj9Dfmh3Hj/QKT7XUl51Zs3xE9NOb9TL80ABLMAAAAAVAAAAAAAAAAAAAAAAAAFAAAAAAAADHiX6kvyy+TMhjxCvGS6P5Aajclf1fh/wAl/OTZuzR7kSvgKHSMo+MZyT+RvCJ6acv6mX5oACWYAAAAAqAAAAAAAAAAAAAAAAAAKAAAAAAAAFGioAje4s7YepT/ALuvWj4Obkv+RJCK7qyjTxGJpp5ynKduvE7/AAa8iVFOPKZY7jTlsudsAAXZgAAAACoAAAAAAAAAAAAAAAAAAoAAAAAAAAAANfg/xZ+PzZsADPj9JoADRAAAAAAqAAAAAAAAAAP/2Q=="/>
          <p:cNvSpPr>
            <a:spLocks noChangeAspect="1" noChangeArrowheads="1"/>
          </p:cNvSpPr>
          <p:nvPr/>
        </p:nvSpPr>
        <p:spPr bwMode="auto">
          <a:xfrm>
            <a:off x="612775" y="-914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IQEBMUExIUFBAWFRQUFxAXFBcUERcVFxQYFhQWFBQYHCggGBolGxUXITMhJSorLi4uGh8zODMsNygtLisBCgoKDg0OGxAQGjYkICU0LC40LCwsLCwsLy80LSwsLCwsLywsLDQsLywsLCwsLCwsLCwsLCwsLCwsLCwsLCwsLP/AABEIAOEA4QMBIgACEQEDEQH/xAAbAAEAAQUBAAAAAAAAAAAAAAAABgECAwUHBP/EAD8QAAIBAgMFBAcGAQ0AAAAAAAABAgMRBCExBQYSQWFRcYGREyIyUqGxwQcUM3LR8EIXIyQlQ1NikqKjsuHx/8QAGQEBAAMBAQAAAAAAAAAAAAAAAAECAwUE/8QAJhEBAQACAQQCAQQDAAAAAAAAAAECEQMEEiExQVFxM2GxwSIykf/aAAwDAQACEQMRAD8A7iAAAAAAACgAAAAAAABqNp4908ThoX9Wbmmu29lH4m3IJvliuHFws/YjB65J8XF4cvgebquS4ce59z+UW6TsFtOV0n2pPzLj0pAAAAAAAAVAAAAAAAAAAAAAAAAAAFAAAAAAHm2hjYUIcc3aN4q9r24na76GeE00mmmnmms0yNzegqTUU29Em2+i1OQbY2g69adR85O3SN/VXlYkX2gbXaqxpQm1wxfHZ5evlwvw+ZCm9fA5fWcvfe36Z534dg3ZxXpcJRlz4eF98W4v5G0ID9n22lG2Had5SlKL5LLNeLRPj38GffhF8buAANkgAAAACoAAAAAAAAAAAAAAAAAAw4fERqK8WpJNxbT0cXZp9U0ZSFbL2n92x9ajL8OpVfdGTzT8bpPwJqjLh5ZyS/t4AAGojm/9/uUmuU4X7r2Ob4LbWIoP+aqzivdveH+V5HT99MO6mCrWecY8feou7Xlc482c3qtzk3Ppln7ejE4qVScpyd5SbbfV6mNSyfgWci5vLxPHVXo2fjZUqkKkPag+JJ6dx2eltGm6UarnGMJRUrtpJJrnc4cZFVfO5vw89496m045adt2btGniIuVN3ipON+23NdD1kY+zyL+53fOcmvgs/Ik50+LK5YS1rPQADRICjdiPYnbXpqsaNBvOUb1Vo0s5KPPRZvrkUz5McJ5TJtIkVKIqXQAAAAAAAAAAAAAAAA5jvvTdPGSa/ijGa8rP4xNvurvapWpV5Z5KNV8+k329Tz/AGlYa0qVXOzi4PvTcl835EClO+nkca5Z8XPlZ9s7dV3fD14zipRkpRaupLNNdDIcq3V3peDapzTlQebs/Wg+biua6E82TvLQxNSVOnL1lmr5cStduPd2HR4uoxzk+1plK2WPpcdKpH3oTj5xaOGVIeZ3lnC8fHhq1PzSXgpOx5+tnqq5vKzJLJeZY0Xcf71PCpFqZdFZ5+YjmVb+pJp2rd7CqjhaME7rgi76XclxN/E2J49jJrD0U8n6Knk9fYWp6K9aMIuUmlGKbbeiSO3jqYxuyGr21t2jhV68rzelNe0/0XVkK2nvzWc5eitGFmo3V5fm7+hFK2JlNuUpOUnm5Ntvq32nk5OrmtYKXP6SLbG81bE5X4YcoLTpxPmyS/Z9gJqh6Wr+JJySy0gnrrndrysQLZVH0tSMb2UmlxPJJPVts7NQoqEYxjlGKSS6Iy6SXPO5ZeU4WsqAB0lgAAAAAAAAAAAAAAAEJ+0p1fRQSSdFvN2zU1pnyuro51w8zte2tnRxNCdKX8SyfZJZxfmcVxUHGTi1ZpuLXVOz+Jyurwsz38VlnPki30sZKFSVOanFuE07qS1XceaMivG+Z5dWKJ7sff5xSjXg5aL0sbcXfKOj8CEbRq8VWbWac5NdzbaMF8y/iXPW2Xf1NMuTLKSZXelrdrKcG3ZcynDm+di66vmuWiyV/wBClN5FCKZ8jLTaUs81+7mOWeY4gOy4fb9BYalWnNU4Sgmot53Ss0ktbPsIHvVvY8U+CF40E8lo5Ptl+hGalRtK7vbJdFfkYWz059Rlnj2puTLORX9stpuy68itKNzC+FUn3HwPpsTC+cYXqNd2S+LR1U5PuhtSrRq8FGEJSqtRvJO6s+j01Z1dHQ6LXbdNMPS4AHsXAAAAAAAAAAAAAAAAaXejD150W8PVlCcbtpZOS5pPk+ZyKvO7bk25O7cm2231vqd1aIDvzutFRniKWXOcOXWSPB1fDb/nFMp8uf2TDj/0FDMySg7ZnPt0yjEtAXNX718SxkivF2GSirvsyZiTL6Ovj9cxVsaSLLWLp62LWSUZWnG+X7tzEuRVppaZsT0gla+TyL0uzX98jFY3+5+xvveISf4cLTn1V8o+P6l8cbldRE81K/s+2DwR+8VF60rqmnyjzl48uneTcthBJJJWSyS6Fx1uPjmGOo3k1FQAaJAAAAAAAAAAAAAAAAULK1NSi4yV4tNNcmnqi80+3N4qOETUrupa6ppO77M7WSK55Y4zeQ5tvbsN4OtZZ0pXcJc8tYvqv0NC5N8zf7ybz1MYlGUYxpp8Sis3e1r8Tz8rEfZx8+3uvb6efLW/CsTI7Ndez6mKwvbtKWJlWt2KxZdVzV1/4YtB7iPVZsRk+rsyyKsX1neMX0t5FkewiJvtdFc+SLHJvmX1HyWn1LLFoiqxJDu3vLPBqUYQpyjJpy4k+J2yXrJ6eBoEj0YPCyqSUYRcpPRJXfkWmdxu4Y7joezd86teUacMOnUk/ffClzby5E0RHt0dg/daV5xXp5e09WlfKKfzJCdTgmfbvO+W838qgA2SAAAAAAAAAAAAAAAAoa/bGx6WKhw1I9tprKUe5/Q2AIyxmU1RyTb+7NXC5u0qd8qi+HEuTI5KNu877KKas1ddnIim3dyadeXFTapO2cVH1W+3LQ5/J0dnnD/jO4fTlWQVyR7U3MxVG7VPjgv4oPiy6x1+BHpUnF2aaZ5bhcb5Z2Wezi6eBZUjo1p+8jKn2ovgo9bFU+2Jr1F3/QrTVlfm8l9WZvQuzSzzVux6+RVwi2lyStd6dcivpbWmF+zZeL5Fsbd/yM/BxPhSu+VvoiQbE3Lr12nJeip+9L2n3R187F8McsvEiurWk2dgZ16ihCLlN8vDW/YdP3T3YWDTnKXFVkrO3spa2Xb3nt2Ju7QwmcI3no6ks5dbcku4250eDpu3zl7aY46AAetdUAAAAAAAAAAAAAAAAAAUAAAAADxY7ZVCurVKUJdWlxeEtUe0EWS+xFcVuFhJ+z6SD6Suv9SZ4/5OqN/xqlvyxJsDK9Px34R2xzfau7FPD4nB04ynKFWbU07K6VnlbpclkN0sEv7CL73J/U8u8C4to7PXY6svKBJiZxYT4bcknZh+P7ry4TZtGj+HShD8sUn5nqANJJPTIABIAACoAAAAAAAAAAAAAAAAAAoAAAAAAAAAAI1tHPa2FXu0K8vkvqSUjU/W21H/AAYOT8ZVYr6ElIjbl9Yz9v7oACWIAAAAAqAAAAAAAAAAAAAAAAAAKAAAAAAAAABgRrZK49qY2fuU8PSXjHjfxZJSObqxvWx1T3sS0u6EIx/UkZEa83+2v2n8QABLIAAAAAVAAAAAAAAAAAAAAAAAAFAAAAAAAAAC2o8n3MDRbl54ecvfxGIl/uyj9Dfmh3Hj/QKT7XUl51Zs3xE9NOb9TL80ABLMAAAAAVAAAAAAAAAAAAAAAAAAFAAAAAAAADHiX6kvyy+TMhjxCvGS6P5Aajclf1fh/wAl/OTZuzR7kSvgKHSMo+MZyT+RvCJ6acv6mX5oACWYAAAAAqAAAAAAAAAAAAAAAAAAKAAAAAAAAFGioAje4s7YepT/ALuvWj4Obkv+RJCK7qyjTxGJpp5ynKduvE7/AAa8iVFOPKZY7jTlsudsAAXZgAAAACoAAAAAAAAAAAAAAAAAAoAAAAAAAAAANfg/xZ+PzZsADPj9JoADRAAAAAAqAAAAAAAAAAP/2Q=="/>
          <p:cNvSpPr>
            <a:spLocks noChangeAspect="1" noChangeArrowheads="1"/>
          </p:cNvSpPr>
          <p:nvPr/>
        </p:nvSpPr>
        <p:spPr bwMode="auto">
          <a:xfrm>
            <a:off x="765175" y="-762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s://encrypted-tbn3.gstatic.com/images?q=tbn:ANd9GcSZhXOq_IbadnbeK3PxPInqWGruPK8v9A8xC68lPx8ld-G6kc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-9497" r="450" b="9497"/>
          <a:stretch/>
        </p:blipFill>
        <p:spPr bwMode="auto">
          <a:xfrm>
            <a:off x="2193925" y="839810"/>
            <a:ext cx="28575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suttonmass.org/seasons/foliage/trees/redmaple/b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44" y="1638300"/>
            <a:ext cx="4927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1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 Maple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Acer </a:t>
            </a:r>
            <a:r>
              <a:rPr lang="en-US" dirty="0" err="1" smtClean="0"/>
              <a:t>Rubrum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83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rca-railroad.com/wp-content/uploads/2012/01/Sugar_Maple_Le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96" y="1721401"/>
            <a:ext cx="5047489" cy="37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ite.tapmytrees.com/images/sugar_maple_b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89" y="1458583"/>
            <a:ext cx="29622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95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Sugar Maple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Acer </a:t>
            </a:r>
            <a:r>
              <a:rPr lang="en-US" dirty="0" err="1" smtClean="0"/>
              <a:t>Saccharum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56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innesotawildflowers.info/udata/r9ndp23q/trees/quercus-velutina-front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0" y="1399392"/>
            <a:ext cx="67246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cps.edu/islandcreekes/ecology/Plants/black%20oak/108b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/>
          <a:stretch/>
        </p:blipFill>
        <p:spPr bwMode="auto">
          <a:xfrm>
            <a:off x="1609858" y="1466068"/>
            <a:ext cx="25107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55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 Oak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Quercus</a:t>
            </a:r>
            <a:r>
              <a:rPr lang="en-US" dirty="0" smtClean="0"/>
              <a:t> </a:t>
            </a:r>
            <a:r>
              <a:rPr lang="en-US" dirty="0" err="1" smtClean="0"/>
              <a:t>Velutna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7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datcpservices.wisconsin.gov/eab/articleassets/AshLeaf_small_web_200_x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32" y="1520776"/>
            <a:ext cx="3836876" cy="45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yis.info/images/5350049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28" y="1471006"/>
            <a:ext cx="33337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restry.ky.gov/statenurseriesandtreeseedlings/Leaves/chestnut%20oak%20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5" y="1971115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oodyplants.wikidot.com/local--files/quercus-prinus/Quercus_prinus_b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30" y="1364354"/>
            <a:ext cx="2942614" cy="441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69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Chestnut Oak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Quercus</a:t>
            </a:r>
            <a:r>
              <a:rPr lang="en-US" dirty="0" smtClean="0"/>
              <a:t> Montana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06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innesotawildflowers.info/udata/r9ndp23q/trees/quercus-rubra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23" y="1888972"/>
            <a:ext cx="4841428" cy="36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arolinanature.com/trees/quru2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01" y="2453684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80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Northern Red Oak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Quercus</a:t>
            </a:r>
            <a:r>
              <a:rPr lang="en-US" dirty="0" smtClean="0"/>
              <a:t> </a:t>
            </a:r>
            <a:r>
              <a:rPr lang="en-US" dirty="0" err="1" smtClean="0"/>
              <a:t>Rubra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42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arolinanature.com/trees/quco170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67" y="156961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bio.brandeis.edu/fieldbio/Clapp_Hansen_Siegel/Images/Scarlet_Oak_06_b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991590"/>
            <a:ext cx="3144144" cy="47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54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Scarlet Oak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Quercus</a:t>
            </a:r>
            <a:r>
              <a:rPr lang="en-US" dirty="0" smtClean="0"/>
              <a:t> </a:t>
            </a:r>
            <a:r>
              <a:rPr lang="en-US" dirty="0" err="1" smtClean="0"/>
              <a:t>Coccinea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99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rolinanature.com/trees/qufa11606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"/>
          <a:stretch/>
        </p:blipFill>
        <p:spPr bwMode="auto">
          <a:xfrm>
            <a:off x="5577581" y="1394138"/>
            <a:ext cx="5715000" cy="40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arolinanature.com/trees/qufa57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0"/>
          <a:stretch/>
        </p:blipFill>
        <p:spPr bwMode="auto">
          <a:xfrm>
            <a:off x="643944" y="1793382"/>
            <a:ext cx="4718682" cy="32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14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Southern Red Oak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Quercus</a:t>
            </a:r>
            <a:r>
              <a:rPr lang="en-US" dirty="0" smtClean="0"/>
              <a:t> </a:t>
            </a:r>
            <a:r>
              <a:rPr lang="en-US" dirty="0" err="1" smtClean="0"/>
              <a:t>Falcata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18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eridian.k12.il.us/Middle%20School/student_work/katiepetrowsky/White_Oak_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66759" y="1993877"/>
            <a:ext cx="5002721" cy="28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suttonmass.org/seasons/foliage/trees/whiteoak/bar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7" y="1818059"/>
            <a:ext cx="4325110" cy="32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72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Oak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Quercus</a:t>
            </a:r>
            <a:r>
              <a:rPr lang="en-US" dirty="0" smtClean="0"/>
              <a:t> Alba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2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Fraxinus</a:t>
            </a:r>
            <a:r>
              <a:rPr lang="en-US" dirty="0" smtClean="0"/>
              <a:t> sp.</a:t>
            </a:r>
            <a:endParaRPr lang="en-US" dirty="0"/>
          </a:p>
        </p:txBody>
      </p:sp>
      <p:pic>
        <p:nvPicPr>
          <p:cNvPr id="4" name="Picture 6" descr="http://upload.wikimedia.org/wikipedia/en/0/09/AshXYani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4" t="-3302" r="-2385" b="-4220"/>
          <a:stretch/>
        </p:blipFill>
        <p:spPr bwMode="auto">
          <a:xfrm>
            <a:off x="4914527" y="2514600"/>
            <a:ext cx="2329929" cy="36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ort.purdue.edu/ext/senior/fruits/images/large/pecanlea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61" y="1818614"/>
            <a:ext cx="4558093" cy="34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carolinanature.com/trees/cail705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"/>
          <a:stretch/>
        </p:blipFill>
        <p:spPr bwMode="auto">
          <a:xfrm>
            <a:off x="1417318" y="2172451"/>
            <a:ext cx="3809849" cy="27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59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Pecan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Carya</a:t>
            </a:r>
            <a:r>
              <a:rPr lang="en-US" dirty="0" smtClean="0"/>
              <a:t> </a:t>
            </a:r>
            <a:r>
              <a:rPr lang="en-US" dirty="0" err="1" smtClean="0"/>
              <a:t>Illinoisnensis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38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friendsofeloisebutler.org/generaljpegs/Seasons/trees/whitepineneedl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366" t="4751" r="220366" b="513"/>
          <a:stretch/>
        </p:blipFill>
        <p:spPr bwMode="auto">
          <a:xfrm>
            <a:off x="2963169" y="1426448"/>
            <a:ext cx="2238375" cy="33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friendsofeloisebutler.org/generaljpegs/Seasons/trees/whitepineneedl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6774287" y="821128"/>
            <a:ext cx="3037893" cy="45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frenchhillpond.org/Images/Flora/Trees/White%20Pine%20B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1550345"/>
            <a:ext cx="4654594" cy="30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93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Eastern White Pine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Pinus</a:t>
            </a:r>
            <a:r>
              <a:rPr lang="en-US" dirty="0" smtClean="0"/>
              <a:t> </a:t>
            </a:r>
            <a:r>
              <a:rPr lang="en-US" dirty="0" err="1" smtClean="0"/>
              <a:t>Strobus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57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exastreeid.tamu.edu/images/TreeImages/pine_loblolly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1" y="507754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11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Loblolly Pine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Pinus</a:t>
            </a:r>
            <a:r>
              <a:rPr lang="en-US" dirty="0" smtClean="0"/>
              <a:t> </a:t>
            </a:r>
            <a:r>
              <a:rPr lang="en-US" dirty="0" err="1" smtClean="0"/>
              <a:t>Taeda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521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38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fs.s3.amazonaws.com/taxon-images-1000s1000/Salicaceae/populus-grandidentata-le-dkausen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98" y="1471836"/>
            <a:ext cx="5347730" cy="40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4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Bigtooth</a:t>
            </a:r>
            <a:r>
              <a:rPr lang="en-US" dirty="0" smtClean="0"/>
              <a:t> Aspen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Populus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randidentata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2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wfs.s3.amazonaws.com/taxon-images-1000s1000/Salicaceae/populus-tremuloides-le-aha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20" y="1056067"/>
            <a:ext cx="5783620" cy="49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Qu8W2ZGh8oGaGQB1I1_6WMLoiwJTyl1qyzMgRW1a4PYdF4wRpi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4"/>
          <a:stretch/>
        </p:blipFill>
        <p:spPr bwMode="auto">
          <a:xfrm>
            <a:off x="1107583" y="2203893"/>
            <a:ext cx="4082602" cy="26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8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Quaking Aspen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Populus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remuloides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551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121</Words>
  <Application>Microsoft Office PowerPoint</Application>
  <PresentationFormat>Widescreen</PresentationFormat>
  <Paragraphs>56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Century Gothic</vt:lpstr>
      <vt:lpstr>Wingdings 3</vt:lpstr>
      <vt:lpstr>Wisp</vt:lpstr>
      <vt:lpstr>State Tree Identification</vt:lpstr>
      <vt:lpstr>PowerPoint Presentation</vt:lpstr>
      <vt:lpstr>Red Alder </vt:lpstr>
      <vt:lpstr>PowerPoint Presentation</vt:lpstr>
      <vt:lpstr>Ash </vt:lpstr>
      <vt:lpstr>PowerPoint Presentation</vt:lpstr>
      <vt:lpstr>Bigtooth Aspen</vt:lpstr>
      <vt:lpstr>PowerPoint Presentation</vt:lpstr>
      <vt:lpstr>Quaking Aspen </vt:lpstr>
      <vt:lpstr>PowerPoint Presentation</vt:lpstr>
      <vt:lpstr>Bald Cypress</vt:lpstr>
      <vt:lpstr>PowerPoint Presentation</vt:lpstr>
      <vt:lpstr>American Beech </vt:lpstr>
      <vt:lpstr>PowerPoint Presentation</vt:lpstr>
      <vt:lpstr>Black Birch </vt:lpstr>
      <vt:lpstr>PowerPoint Presentation</vt:lpstr>
      <vt:lpstr>White Birch </vt:lpstr>
      <vt:lpstr>PowerPoint Presentation</vt:lpstr>
      <vt:lpstr>Black Cherry </vt:lpstr>
      <vt:lpstr>PowerPoint Presentation</vt:lpstr>
      <vt:lpstr>Eastern Cottonwood </vt:lpstr>
      <vt:lpstr>PowerPoint Presentation</vt:lpstr>
      <vt:lpstr>Elm</vt:lpstr>
      <vt:lpstr>PowerPoint Presentation</vt:lpstr>
      <vt:lpstr>Balsam Fir</vt:lpstr>
      <vt:lpstr>PowerPoint Presentation</vt:lpstr>
      <vt:lpstr>Douglas Fir</vt:lpstr>
      <vt:lpstr>PowerPoint Presentation</vt:lpstr>
      <vt:lpstr>Eastern Hemlock</vt:lpstr>
      <vt:lpstr>PowerPoint Presentation</vt:lpstr>
      <vt:lpstr>Western Hemlock</vt:lpstr>
      <vt:lpstr>PowerPoint Presentation</vt:lpstr>
      <vt:lpstr>Hickory</vt:lpstr>
      <vt:lpstr>PowerPoint Presentation</vt:lpstr>
      <vt:lpstr>Red Maple</vt:lpstr>
      <vt:lpstr>PowerPoint Presentation</vt:lpstr>
      <vt:lpstr>Sugar Maple</vt:lpstr>
      <vt:lpstr>PowerPoint Presentation</vt:lpstr>
      <vt:lpstr>Black Oak</vt:lpstr>
      <vt:lpstr>PowerPoint Presentation</vt:lpstr>
      <vt:lpstr>Chestnut Oak</vt:lpstr>
      <vt:lpstr>PowerPoint Presentation</vt:lpstr>
      <vt:lpstr>Northern Red Oak</vt:lpstr>
      <vt:lpstr>PowerPoint Presentation</vt:lpstr>
      <vt:lpstr>Scarlet Oak</vt:lpstr>
      <vt:lpstr>PowerPoint Presentation</vt:lpstr>
      <vt:lpstr>Southern Red Oak</vt:lpstr>
      <vt:lpstr>PowerPoint Presentation</vt:lpstr>
      <vt:lpstr>White Oak</vt:lpstr>
      <vt:lpstr>PowerPoint Presentation</vt:lpstr>
      <vt:lpstr>Pecan</vt:lpstr>
      <vt:lpstr>PowerPoint Presentation</vt:lpstr>
      <vt:lpstr>Eastern White Pine</vt:lpstr>
      <vt:lpstr>PowerPoint Presentation</vt:lpstr>
      <vt:lpstr>Loblolly Pine</vt:lpstr>
      <vt:lpstr>PowerPoint Presentation</vt:lpstr>
    </vt:vector>
  </TitlesOfParts>
  <Company>Tipton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Tree Identification</dc:title>
  <dc:creator>Jerry Johnson</dc:creator>
  <cp:lastModifiedBy>Jerry Johnson</cp:lastModifiedBy>
  <cp:revision>13</cp:revision>
  <dcterms:created xsi:type="dcterms:W3CDTF">2015-04-27T20:27:34Z</dcterms:created>
  <dcterms:modified xsi:type="dcterms:W3CDTF">2015-04-28T18:17:14Z</dcterms:modified>
</cp:coreProperties>
</file>